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1" r:id="rId2"/>
  </p:sldMasterIdLst>
  <p:notesMasterIdLst>
    <p:notesMasterId r:id="rId13"/>
  </p:notesMasterIdLst>
  <p:handoutMasterIdLst>
    <p:handoutMasterId r:id="rId14"/>
  </p:handoutMasterIdLst>
  <p:sldIdLst>
    <p:sldId id="256" r:id="rId3"/>
    <p:sldId id="380" r:id="rId4"/>
    <p:sldId id="383" r:id="rId5"/>
    <p:sldId id="384" r:id="rId6"/>
    <p:sldId id="381" r:id="rId7"/>
    <p:sldId id="401" r:id="rId8"/>
    <p:sldId id="402" r:id="rId9"/>
    <p:sldId id="403" r:id="rId10"/>
    <p:sldId id="404" r:id="rId11"/>
    <p:sldId id="405" r:id="rId12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55A0D5"/>
    <a:srgbClr val="00A0AE"/>
    <a:srgbClr val="1F8F7C"/>
    <a:srgbClr val="4D5C61"/>
    <a:srgbClr val="FFFF00"/>
    <a:srgbClr val="09A544"/>
    <a:srgbClr val="A19E10"/>
    <a:srgbClr val="EC4B2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4849" autoAdjust="0"/>
  </p:normalViewPr>
  <p:slideViewPr>
    <p:cSldViewPr showGuides="1">
      <p:cViewPr varScale="1">
        <p:scale>
          <a:sx n="66" d="100"/>
          <a:sy n="66" d="100"/>
        </p:scale>
        <p:origin x="19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286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1A4A96-82D9-489B-915B-218BDB102403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17EFB8-940B-4475-A4F4-BBE959E1633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3626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925427-6E8A-463A-9752-7D22F5CAF14A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ED9555-764A-4B78-873A-3D7406AAEA2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874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mtClean="0"/>
              <a:t>P 160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2730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Paper</a:t>
            </a:r>
            <a:r>
              <a:rPr lang="nl-BE" baseline="0" dirty="0" smtClean="0"/>
              <a:t> Suzanne Hallenga-Brink &amp; Inge Vervoort - </a:t>
            </a:r>
            <a:endParaRPr lang="nl-B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Higher Education Institutions as international hubs in Community Service Engineering Innovation Networks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9138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Paper</a:t>
            </a:r>
            <a:r>
              <a:rPr lang="nl-BE" baseline="0" dirty="0" smtClean="0"/>
              <a:t> Suzanne Hallenga-Brink &amp; Inge Vervoort - </a:t>
            </a:r>
            <a:endParaRPr lang="nl-B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Higher Education Institutions as international hubs in Community Service Engineering Innovation Networks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450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mtClean="0"/>
              <a:t>P 160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273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 160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0925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 160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5173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 160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276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 160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1926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 160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64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Basic">
    <p:bg bwMode="gray">
      <p:bgPr>
        <a:solidFill>
          <a:srgbClr val="4D5C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58000"/>
            <a:ext cx="9144000" cy="9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rgbClr val="4D5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28" y="3849664"/>
            <a:ext cx="9144000" cy="1800000"/>
          </a:xfrm>
          <a:noFill/>
        </p:spPr>
        <p:txBody>
          <a:bodyPr wrap="square" lIns="720000" tIns="180000" rIns="720000" bIns="540000">
            <a:noAutofit/>
          </a:bodyPr>
          <a:lstStyle>
            <a:lvl1pPr marL="0" indent="0" algn="ctr">
              <a:buNone/>
              <a:defRPr sz="3200" cap="none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create</a:t>
            </a:r>
            <a:r>
              <a:rPr lang="nl-NL" dirty="0" smtClean="0"/>
              <a:t> a </a:t>
            </a:r>
            <a:r>
              <a:rPr lang="nl-NL" dirty="0" err="1" smtClean="0"/>
              <a:t>subtitle</a:t>
            </a:r>
            <a:endParaRPr lang="nl-BE" dirty="0"/>
          </a:p>
        </p:txBody>
      </p:sp>
      <p:sp>
        <p:nvSpPr>
          <p:cNvPr id="154" name="Title 153"/>
          <p:cNvSpPr>
            <a:spLocks noGrp="1"/>
          </p:cNvSpPr>
          <p:nvPr>
            <p:ph type="title" hasCustomPrompt="1"/>
          </p:nvPr>
        </p:nvSpPr>
        <p:spPr>
          <a:xfrm>
            <a:off x="0" y="2060848"/>
            <a:ext cx="9144000" cy="1800000"/>
          </a:xfrm>
          <a:noFill/>
        </p:spPr>
        <p:txBody>
          <a:bodyPr lIns="720000" tIns="540000" rIns="720000" bIns="180000" anchor="b" anchorCtr="0">
            <a:noAutofit/>
          </a:bodyPr>
          <a:lstStyle>
            <a:lvl1pPr algn="ctr">
              <a:lnSpc>
                <a:spcPct val="90000"/>
              </a:lnSpc>
              <a:defRPr sz="3800" cap="all" baseline="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create</a:t>
            </a:r>
            <a:r>
              <a:rPr lang="nl-NL" dirty="0" smtClean="0"/>
              <a:t> a </a:t>
            </a:r>
            <a:r>
              <a:rPr lang="nl-NL" dirty="0" err="1" smtClean="0"/>
              <a:t>title</a:t>
            </a:r>
            <a:endParaRPr lang="nl-B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solidFill>
            <a:srgbClr val="4D5C61"/>
          </a:solidFill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BE" dirty="0" err="1" smtClean="0"/>
              <a:t>footnote</a:t>
            </a:r>
            <a:endParaRPr lang="nl-B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solidFill>
            <a:srgbClr val="55A0D5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0" name="Picture 9" descr="TM_logo_vignet_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106287"/>
            <a:ext cx="1620000" cy="867203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>
          <a:xfrm>
            <a:off x="755576" y="6570000"/>
            <a:ext cx="109119" cy="200055"/>
          </a:xfrm>
          <a:solidFill>
            <a:schemeClr val="tx1"/>
          </a:solidFill>
        </p:spPr>
        <p:txBody>
          <a:bodyPr/>
          <a:lstStyle>
            <a:lvl1pPr>
              <a:defRPr sz="1300">
                <a:solidFill>
                  <a:srgbClr val="55A0D5"/>
                </a:solidFill>
                <a:latin typeface="+mj-lt"/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rgbClr val="55A0D5"/>
          </a:solidFill>
          <a:ln>
            <a:solidFill>
              <a:srgbClr val="55A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5743868"/>
            <a:ext cx="2497394" cy="97120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4125"/>
            <a:ext cx="2057400" cy="7715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216" y="111148"/>
            <a:ext cx="2358269" cy="8404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0" y="1039577"/>
            <a:ext cx="1871920" cy="9750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019" y="1043495"/>
            <a:ext cx="2767458" cy="97116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21691"/>
            <a:ext cx="1256357" cy="81936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1" y="5631679"/>
            <a:ext cx="1765134" cy="11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7213" y="211138"/>
            <a:ext cx="7316787" cy="14684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827213" y="1854200"/>
            <a:ext cx="3581400" cy="44100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5561013" y="1854200"/>
            <a:ext cx="3582987" cy="2128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5561013" y="4135438"/>
            <a:ext cx="3582987" cy="21288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1827213" y="6443663"/>
            <a:ext cx="2133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292725" y="6443663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infodagen</a:t>
            </a: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61363" y="6443663"/>
            <a:ext cx="649287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3E65-FC2A-4F83-88CB-186C7ED16F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59062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2006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4775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25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6383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8634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2332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8088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2931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847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| Basic">
    <p:bg bwMode="gray">
      <p:bgPr>
        <a:solidFill>
          <a:srgbClr val="4D5C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58000"/>
            <a:ext cx="9144000" cy="9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rgbClr val="4D5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28" y="3849664"/>
            <a:ext cx="9144000" cy="1800000"/>
          </a:xfrm>
          <a:noFill/>
        </p:spPr>
        <p:txBody>
          <a:bodyPr wrap="square" lIns="720000" tIns="180000" rIns="720000" bIns="540000">
            <a:noAutofit/>
          </a:bodyPr>
          <a:lstStyle>
            <a:lvl1pPr marL="0" indent="0" algn="ctr">
              <a:buNone/>
              <a:defRPr sz="3200" cap="none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create</a:t>
            </a:r>
            <a:r>
              <a:rPr lang="nl-NL" dirty="0" smtClean="0"/>
              <a:t> a </a:t>
            </a:r>
            <a:r>
              <a:rPr lang="nl-NL" dirty="0" err="1" smtClean="0"/>
              <a:t>subtitle</a:t>
            </a:r>
            <a:endParaRPr lang="nl-BE" dirty="0"/>
          </a:p>
        </p:txBody>
      </p:sp>
      <p:sp>
        <p:nvSpPr>
          <p:cNvPr id="154" name="Title 153"/>
          <p:cNvSpPr>
            <a:spLocks noGrp="1"/>
          </p:cNvSpPr>
          <p:nvPr>
            <p:ph type="title" hasCustomPrompt="1"/>
          </p:nvPr>
        </p:nvSpPr>
        <p:spPr>
          <a:xfrm>
            <a:off x="0" y="2060848"/>
            <a:ext cx="9144000" cy="1800000"/>
          </a:xfrm>
          <a:noFill/>
        </p:spPr>
        <p:txBody>
          <a:bodyPr lIns="720000" tIns="540000" rIns="720000" bIns="180000" anchor="b" anchorCtr="0">
            <a:noAutofit/>
          </a:bodyPr>
          <a:lstStyle>
            <a:lvl1pPr algn="ctr">
              <a:lnSpc>
                <a:spcPct val="90000"/>
              </a:lnSpc>
              <a:defRPr sz="3800" cap="all" baseline="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create</a:t>
            </a:r>
            <a:r>
              <a:rPr lang="nl-NL" dirty="0" smtClean="0"/>
              <a:t> a </a:t>
            </a:r>
            <a:r>
              <a:rPr lang="nl-NL" dirty="0" err="1" smtClean="0"/>
              <a:t>title</a:t>
            </a:r>
            <a:endParaRPr lang="nl-B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solidFill>
            <a:srgbClr val="4D5C61"/>
          </a:solidFill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BE" dirty="0" err="1" smtClean="0"/>
              <a:t>footnote</a:t>
            </a:r>
            <a:endParaRPr lang="nl-B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solidFill>
            <a:srgbClr val="55A0D5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>
          <a:xfrm>
            <a:off x="755576" y="6570000"/>
            <a:ext cx="109119" cy="200055"/>
          </a:xfrm>
          <a:solidFill>
            <a:schemeClr val="tx1"/>
          </a:solidFill>
        </p:spPr>
        <p:txBody>
          <a:bodyPr/>
          <a:lstStyle>
            <a:lvl1pPr>
              <a:defRPr sz="1300">
                <a:solidFill>
                  <a:srgbClr val="55A0D5"/>
                </a:solidFill>
                <a:latin typeface="+mj-lt"/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rgbClr val="55A0D5"/>
          </a:solidFill>
          <a:ln>
            <a:solidFill>
              <a:srgbClr val="55A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5743868"/>
            <a:ext cx="2497394" cy="9712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3" y="116632"/>
            <a:ext cx="1765134" cy="11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282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2188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253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152000"/>
            <a:ext cx="9144000" cy="4428000"/>
          </a:xfrm>
        </p:spPr>
        <p:txBody>
          <a:bodyPr bIns="144000"/>
          <a:lstStyle>
            <a:lvl1pPr marL="323850" indent="-323850">
              <a:spcBef>
                <a:spcPts val="400"/>
              </a:spcBef>
              <a:spcAft>
                <a:spcPts val="400"/>
              </a:spcAft>
              <a:buClrTx/>
              <a:defRPr/>
            </a:lvl1pPr>
            <a:lvl2pPr marL="723900" indent="-368300">
              <a:spcBef>
                <a:spcPts val="400"/>
              </a:spcBef>
              <a:spcAft>
                <a:spcPts val="400"/>
              </a:spcAft>
              <a:buClrTx/>
              <a:defRPr sz="2500"/>
            </a:lvl2pPr>
            <a:lvl3pPr marL="982663" indent="-258763">
              <a:spcBef>
                <a:spcPts val="400"/>
              </a:spcBef>
              <a:spcAft>
                <a:spcPts val="400"/>
              </a:spcAft>
              <a:buClrTx/>
              <a:defRPr sz="2300"/>
            </a:lvl3pPr>
            <a:lvl4pPr marL="1255713" indent="-273050">
              <a:spcBef>
                <a:spcPts val="400"/>
              </a:spcBef>
              <a:spcAft>
                <a:spcPts val="400"/>
              </a:spcAft>
              <a:buClrTx/>
              <a:defRPr sz="2000"/>
            </a:lvl4pPr>
            <a:lvl5pPr marL="1609725" indent="-258763">
              <a:spcBef>
                <a:spcPts val="60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360000" tIns="180000" rIns="360000" bIns="144000"/>
          <a:lstStyle>
            <a:lvl1pPr>
              <a:defRPr baseline="0">
                <a:solidFill>
                  <a:srgbClr val="55A0D5"/>
                </a:solidFill>
              </a:defRPr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adapt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solidFill>
            <a:srgbClr val="55A0D5"/>
          </a:solidFill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55A0D5"/>
                </a:solidFill>
                <a:latin typeface="+mj-lt"/>
              </a:defRPr>
            </a:lvl1pPr>
          </a:lstStyle>
          <a:p>
            <a:r>
              <a:rPr lang="nl-BE" dirty="0" err="1" smtClean="0"/>
              <a:t>Footnote</a:t>
            </a:r>
            <a:endParaRPr lang="nl-BE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>
          <a:xfrm>
            <a:off x="755576" y="6570000"/>
            <a:ext cx="109119" cy="200055"/>
          </a:xfrm>
          <a:solidFill>
            <a:srgbClr val="55A0D5"/>
          </a:solidFill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algn="l"/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5743868"/>
            <a:ext cx="2497394" cy="971209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1" y="5631679"/>
            <a:ext cx="1765134" cy="11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152000"/>
            <a:ext cx="9144000" cy="4734000"/>
          </a:xfrm>
        </p:spPr>
        <p:txBody>
          <a:bodyPr bIns="144000" numCol="2" spcCol="360000" anchor="ctr" anchorCtr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360000" tIns="180000" rIns="360000" bIns="144000"/>
          <a:lstStyle>
            <a:lvl1pPr>
              <a:defRPr baseline="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adapt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755576" y="6570000"/>
            <a:ext cx="109119" cy="20005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BE" dirty="0" err="1" smtClean="0"/>
              <a:t>Footnote</a:t>
            </a:r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5743868"/>
            <a:ext cx="2497394" cy="971209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1" y="5631679"/>
            <a:ext cx="1765134" cy="11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|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TO ADAPT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152000"/>
            <a:ext cx="4428000" cy="1097992"/>
          </a:xfrm>
        </p:spPr>
        <p:txBody>
          <a:bodyPr lIns="252000" tIns="252000" rIns="0" bIns="0" anchor="t" anchorCtr="0">
            <a:noAutofit/>
          </a:bodyPr>
          <a:lstStyle>
            <a:lvl1pPr marL="0" indent="0">
              <a:buNone/>
              <a:defRPr sz="26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adapt</a:t>
            </a:r>
            <a:endParaRPr lang="nl-NL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2285992"/>
            <a:ext cx="4428000" cy="3600000"/>
          </a:xfrm>
        </p:spPr>
        <p:txBody>
          <a:bodyPr lIns="252000" tIns="0" rIns="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6032" y="1152000"/>
            <a:ext cx="4428000" cy="1097992"/>
          </a:xfrm>
        </p:spPr>
        <p:txBody>
          <a:bodyPr lIns="0" tIns="252000" rIns="252000" bIns="0" anchor="t" anchorCtr="0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adapt</a:t>
            </a:r>
            <a:endParaRPr lang="nl-NL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16032" y="2285992"/>
            <a:ext cx="4428000" cy="3600000"/>
          </a:xfrm>
        </p:spPr>
        <p:txBody>
          <a:bodyPr lIns="0" tIns="0" rIns="25200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755576" y="6570000"/>
            <a:ext cx="109119" cy="20005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BE" dirty="0" err="1" smtClean="0"/>
              <a:t>Footnote</a:t>
            </a:r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5743868"/>
            <a:ext cx="2497394" cy="97120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1" y="5631679"/>
            <a:ext cx="1765134" cy="11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152000"/>
            <a:ext cx="5072098" cy="4734000"/>
          </a:xfrm>
        </p:spPr>
        <p:txBody>
          <a:bodyPr lIns="0" rIns="0" bIns="144000"/>
          <a:lstStyle>
            <a:lvl2pPr algn="l">
              <a:defRPr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360000" tIns="180000" rIns="360000" bIns="144000"/>
          <a:lstStyle>
            <a:lvl1pPr>
              <a:defRPr baseline="0">
                <a:solidFill>
                  <a:srgbClr val="55A0D5"/>
                </a:solidFill>
              </a:defRPr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adapt</a:t>
            </a:r>
            <a:endParaRPr lang="nl-BE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87"/>
          <p:cNvSpPr>
            <a:spLocks noGrp="1"/>
          </p:cNvSpPr>
          <p:nvPr>
            <p:ph type="pic" sz="quarter" idx="10"/>
          </p:nvPr>
        </p:nvSpPr>
        <p:spPr>
          <a:xfrm>
            <a:off x="180000" y="1152000"/>
            <a:ext cx="3428992" cy="4734000"/>
          </a:xfrm>
        </p:spPr>
        <p:txBody>
          <a:bodyPr>
            <a:normAutofit/>
          </a:bodyPr>
          <a:lstStyle>
            <a:lvl1pPr>
              <a:buNone/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>
          <a:xfrm>
            <a:off x="755576" y="6570000"/>
            <a:ext cx="109119" cy="200055"/>
          </a:xfrm>
          <a:solidFill>
            <a:srgbClr val="55A0D5"/>
          </a:solidFill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5743868"/>
            <a:ext cx="2497394" cy="971209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1" y="5631679"/>
            <a:ext cx="1765134" cy="11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| 1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152000"/>
            <a:ext cx="5072098" cy="4734000"/>
          </a:xfrm>
        </p:spPr>
        <p:txBody>
          <a:bodyPr lIns="0" rIns="0" bIns="144000"/>
          <a:lstStyle>
            <a:lvl2pPr algn="l">
              <a:defRPr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360000" tIns="180000" rIns="360000" bIns="144000"/>
          <a:lstStyle>
            <a:lvl1pPr>
              <a:defRPr baseline="0">
                <a:solidFill>
                  <a:srgbClr val="55A0D5"/>
                </a:solidFill>
              </a:defRPr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adapt</a:t>
            </a:r>
            <a:endParaRPr lang="nl-BE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87"/>
          <p:cNvSpPr>
            <a:spLocks noGrp="1"/>
          </p:cNvSpPr>
          <p:nvPr>
            <p:ph type="pic" sz="quarter" idx="10"/>
          </p:nvPr>
        </p:nvSpPr>
        <p:spPr>
          <a:xfrm>
            <a:off x="180000" y="1152000"/>
            <a:ext cx="3428992" cy="4734000"/>
          </a:xfrm>
        </p:spPr>
        <p:txBody>
          <a:bodyPr>
            <a:normAutofit/>
          </a:bodyPr>
          <a:lstStyle>
            <a:lvl1pPr>
              <a:buNone/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>
          <a:xfrm>
            <a:off x="755576" y="6570000"/>
            <a:ext cx="109119" cy="200055"/>
          </a:xfrm>
          <a:solidFill>
            <a:srgbClr val="55A0D5"/>
          </a:solidFill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5743868"/>
            <a:ext cx="2497394" cy="971209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1" y="5631679"/>
            <a:ext cx="1765134" cy="11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05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BE" dirty="0" err="1" smtClean="0"/>
              <a:t>Footnote</a:t>
            </a: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755576" y="6570000"/>
            <a:ext cx="109119" cy="20005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5929313"/>
          </a:xfrm>
        </p:spPr>
        <p:txBody>
          <a:bodyPr/>
          <a:lstStyle>
            <a:lvl1pPr>
              <a:buClrTx/>
              <a:defRPr>
                <a:solidFill>
                  <a:srgbClr val="000000"/>
                </a:solidFill>
              </a:defRPr>
            </a:lvl1pPr>
            <a:lvl2pPr>
              <a:buClrTx/>
              <a:defRPr>
                <a:solidFill>
                  <a:srgbClr val="000000"/>
                </a:solidFill>
              </a:defRPr>
            </a:lvl2pPr>
            <a:lvl3pPr>
              <a:buClrTx/>
              <a:defRPr>
                <a:solidFill>
                  <a:srgbClr val="000000"/>
                </a:solidFill>
              </a:defRPr>
            </a:lvl3pPr>
            <a:lvl4pPr>
              <a:buClrTx/>
              <a:defRPr>
                <a:solidFill>
                  <a:srgbClr val="000000"/>
                </a:solidFill>
              </a:defRPr>
            </a:lvl4pPr>
            <a:lvl5pPr>
              <a:buClrTx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5743868"/>
            <a:ext cx="2497394" cy="971209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1" y="5631679"/>
            <a:ext cx="1765134" cy="11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BE" dirty="0" err="1" smtClean="0"/>
              <a:t>Footnote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solidFill>
            <a:srgbClr val="55A0D5"/>
          </a:solidFill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755576" y="6570000"/>
            <a:ext cx="109119" cy="20005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92931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on the icon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a picture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06" y="5743868"/>
            <a:ext cx="2497394" cy="971209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1" y="5631679"/>
            <a:ext cx="1765134" cy="119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58024"/>
            <a:ext cx="9144000" cy="900000"/>
          </a:xfrm>
          <a:prstGeom prst="rect">
            <a:avLst/>
          </a:prstGeom>
          <a:solidFill>
            <a:srgbClr val="4D5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084000"/>
            <a:ext cx="4032424" cy="432000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0" rIns="144000" bIns="0" anchor="ctr" anchorCtr="0">
            <a:noAutofit/>
          </a:bodyPr>
          <a:lstStyle>
            <a:lvl1pPr algn="l">
              <a:lnSpc>
                <a:spcPct val="90000"/>
              </a:lnSpc>
              <a:defRPr sz="1500">
                <a:solidFill>
                  <a:srgbClr val="55A0D5"/>
                </a:solidFill>
                <a:latin typeface="Trebuchet MS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4"/>
          </p:nvPr>
        </p:nvSpPr>
        <p:spPr>
          <a:xfrm>
            <a:off x="360000" y="6084000"/>
            <a:ext cx="360000" cy="667148"/>
          </a:xfrm>
          <a:prstGeom prst="rect">
            <a:avLst/>
          </a:prstGeom>
          <a:solidFill>
            <a:srgbClr val="55A0D5"/>
          </a:solidFill>
        </p:spPr>
        <p:txBody>
          <a:bodyPr vert="horz" wrap="none" lIns="0" tIns="108000" rIns="0" bIns="0" rtlCol="0" anchor="ctr" anchorCtr="0">
            <a:noAutofit/>
          </a:bodyPr>
          <a:lstStyle>
            <a:lvl1pPr algn="ctr">
              <a:defRPr sz="2000" b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prstGeom prst="rect">
            <a:avLst/>
          </a:prstGeom>
          <a:ln w="0">
            <a:noFill/>
          </a:ln>
        </p:spPr>
        <p:txBody>
          <a:bodyPr vert="horz" lIns="360000" tIns="180000" rIns="360000" bIns="144000" rtlCol="0" anchor="ctr">
            <a:noAutofit/>
          </a:bodyPr>
          <a:lstStyle/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adapt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9144000" cy="4428000"/>
          </a:xfrm>
          <a:prstGeom prst="rect">
            <a:avLst/>
          </a:prstGeom>
        </p:spPr>
        <p:txBody>
          <a:bodyPr vert="horz" lIns="432000" tIns="252000" rIns="43200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570000"/>
            <a:ext cx="990706" cy="200055"/>
          </a:xfrm>
          <a:prstGeom prst="rect">
            <a:avLst/>
          </a:prstGeom>
          <a:solidFill>
            <a:srgbClr val="55A0D5"/>
          </a:solidFill>
        </p:spPr>
        <p:txBody>
          <a:bodyPr wrap="none" lIns="108000" tIns="0" rIns="0" bIns="0" anchor="b" anchorCtr="0">
            <a:spAutoFit/>
          </a:bodyPr>
          <a:lstStyle>
            <a:lvl1pPr algn="r">
              <a:defRPr sz="13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algn="l"/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0" r:id="rId2"/>
    <p:sldLayoutId id="2147483650" r:id="rId3"/>
    <p:sldLayoutId id="2147483678" r:id="rId4"/>
    <p:sldLayoutId id="2147483653" r:id="rId5"/>
    <p:sldLayoutId id="2147483679" r:id="rId6"/>
    <p:sldLayoutId id="2147483689" r:id="rId7"/>
    <p:sldLayoutId id="2147483688" r:id="rId8"/>
    <p:sldLayoutId id="2147483687" r:id="rId9"/>
    <p:sldLayoutId id="2147483703" r:id="rId10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all" baseline="0">
          <a:solidFill>
            <a:srgbClr val="55A0D5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SzPct val="90000"/>
        <a:buFont typeface="Verdana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+mn-cs"/>
        </a:defRPr>
      </a:lvl1pPr>
      <a:lvl2pPr marL="723900" indent="-3683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−"/>
        <a:defRPr sz="2700" kern="1200">
          <a:solidFill>
            <a:srgbClr val="000000"/>
          </a:solidFill>
          <a:latin typeface="+mj-lt"/>
          <a:ea typeface="+mn-ea"/>
          <a:cs typeface="+mn-cs"/>
        </a:defRPr>
      </a:lvl2pPr>
      <a:lvl3pPr marL="982663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+mn-cs"/>
        </a:defRPr>
      </a:lvl3pPr>
      <a:lvl4pPr marL="1255713" indent="-27305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»"/>
        <a:defRPr sz="2100" kern="1200">
          <a:solidFill>
            <a:srgbClr val="000000"/>
          </a:solidFill>
          <a:latin typeface="+mj-lt"/>
          <a:ea typeface="+mn-ea"/>
          <a:cs typeface="+mn-cs"/>
        </a:defRPr>
      </a:lvl4pPr>
      <a:lvl5pPr marL="1609725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tx1"/>
        </a:buClr>
        <a:buFont typeface="Arial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3890-20C0-49D0-861D-027D9961B341}" type="datetimeFigureOut">
              <a:rPr lang="nl-BE" smtClean="0"/>
              <a:t>28/10/2015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F497-7A5A-42A8-9060-178F2FEA0AD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889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ssociatie.kuleuven.be/cseframe1new/index.php/Main_P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iki.associatie.kuleuven.be/cseframe2new/index.php/Main_Pag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-projects.e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designthinking2015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1800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how to create input for the database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</a:t>
            </a:fld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BE" dirty="0" err="1" smtClean="0"/>
              <a:t>Could</a:t>
            </a:r>
            <a:r>
              <a:rPr lang="nl-BE" dirty="0" smtClean="0"/>
              <a:t> a project </a:t>
            </a:r>
            <a:r>
              <a:rPr lang="nl-BE" dirty="0" err="1" smtClean="0"/>
              <a:t>idea</a:t>
            </a:r>
            <a:r>
              <a:rPr lang="nl-BE" dirty="0" smtClean="0"/>
              <a:t> </a:t>
            </a:r>
            <a:r>
              <a:rPr lang="nl-BE" dirty="0" err="1" smtClean="0"/>
              <a:t>only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picked</a:t>
            </a:r>
            <a:r>
              <a:rPr lang="nl-BE" dirty="0" smtClean="0"/>
              <a:t> up </a:t>
            </a:r>
            <a:r>
              <a:rPr lang="nl-BE" dirty="0" err="1" smtClean="0"/>
              <a:t>once</a:t>
            </a:r>
            <a:r>
              <a:rPr lang="nl-BE" dirty="0" smtClean="0"/>
              <a:t>?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Only</a:t>
            </a:r>
            <a:r>
              <a:rPr lang="nl-BE" dirty="0" smtClean="0"/>
              <a:t> </a:t>
            </a:r>
            <a:r>
              <a:rPr lang="nl-BE" dirty="0" err="1" smtClean="0"/>
              <a:t>once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10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footnote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334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Community </a:t>
            </a:r>
            <a:r>
              <a:rPr lang="en-US" dirty="0"/>
              <a:t>Service Engineering can be defined as the engineering of products, product-service combinations or services that fulfill well-being and health needs in the social domain, specifically for vulnerable groups in society. </a:t>
            </a: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</a:t>
            </a:r>
            <a:r>
              <a:rPr lang="en-US" dirty="0" smtClean="0"/>
              <a:t>domain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2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footnote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653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vulnerable groups in society are growing, while fewer people work in health </a:t>
            </a:r>
            <a:r>
              <a:rPr lang="en-US" dirty="0" smtClean="0"/>
              <a:t>care. </a:t>
            </a:r>
            <a:r>
              <a:rPr lang="en-US" dirty="0"/>
              <a:t>In the EU policies and social institutional structures are directed towards self-sufficiency and longer independence of the population, including these vulnerable groups. Finding solutions for the unmet needs this creates is the territory of the Community Service Engineer.</a:t>
            </a: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</a:t>
            </a:r>
            <a:r>
              <a:rPr lang="en-US" dirty="0" smtClean="0"/>
              <a:t>domain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3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footnote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371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Frame 1: Technology directly for the benefit of end </a:t>
            </a:r>
            <a:r>
              <a:rPr lang="en-US" dirty="0" smtClean="0">
                <a:hlinkClick r:id="rId3"/>
              </a:rPr>
              <a:t>users in </a:t>
            </a:r>
            <a:r>
              <a:rPr lang="en-US" dirty="0">
                <a:hlinkClick r:id="rId3"/>
              </a:rPr>
              <a:t>the </a:t>
            </a:r>
            <a:r>
              <a:rPr lang="en-US" dirty="0" smtClean="0">
                <a:hlinkClick r:id="rId3"/>
              </a:rPr>
              <a:t>social domain</a:t>
            </a:r>
            <a:endParaRPr lang="en-US" dirty="0" smtClean="0"/>
          </a:p>
          <a:p>
            <a:r>
              <a:rPr lang="nl-BE" dirty="0" smtClean="0">
                <a:hlinkClick r:id="rId4"/>
              </a:rPr>
              <a:t>Frame 2: Technology </a:t>
            </a:r>
            <a:r>
              <a:rPr lang="nl-BE" dirty="0" err="1" smtClean="0">
                <a:hlinkClick r:id="rId4"/>
              </a:rPr>
              <a:t>to</a:t>
            </a:r>
            <a:r>
              <a:rPr lang="nl-BE" dirty="0" smtClean="0">
                <a:hlinkClick r:id="rId4"/>
              </a:rPr>
              <a:t> </a:t>
            </a:r>
            <a:r>
              <a:rPr lang="nl-BE" dirty="0" err="1" smtClean="0">
                <a:hlinkClick r:id="rId4"/>
              </a:rPr>
              <a:t>strengthen</a:t>
            </a:r>
            <a:r>
              <a:rPr lang="nl-BE" dirty="0" smtClean="0">
                <a:hlinkClick r:id="rId4"/>
              </a:rPr>
              <a:t> </a:t>
            </a:r>
            <a:r>
              <a:rPr lang="nl-BE" dirty="0" err="1" smtClean="0">
                <a:hlinkClick r:id="rId4"/>
              </a:rPr>
              <a:t>organisations</a:t>
            </a:r>
            <a:r>
              <a:rPr lang="nl-BE" dirty="0" smtClean="0">
                <a:hlinkClick r:id="rId4"/>
              </a:rPr>
              <a:t> in the </a:t>
            </a:r>
            <a:r>
              <a:rPr lang="nl-BE" dirty="0" err="1" smtClean="0">
                <a:hlinkClick r:id="rId4"/>
              </a:rPr>
              <a:t>social</a:t>
            </a:r>
            <a:r>
              <a:rPr lang="nl-BE" dirty="0" smtClean="0">
                <a:hlinkClick r:id="rId4"/>
              </a:rPr>
              <a:t> domain as </a:t>
            </a:r>
            <a:r>
              <a:rPr lang="nl-BE" dirty="0" err="1" smtClean="0">
                <a:hlinkClick r:id="rId4"/>
              </a:rPr>
              <a:t>entities</a:t>
            </a: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FRAMES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4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footnote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329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CSE partners are asked to generate input for the projects database preferably continuously, but minimally twice a year with a minimum of 5 project ideas.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How </a:t>
            </a:r>
            <a:r>
              <a:rPr lang="nl-BE" dirty="0" err="1" smtClean="0"/>
              <a:t>often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5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footnote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16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Log in </a:t>
            </a:r>
            <a:r>
              <a:rPr lang="nl-BE" dirty="0" err="1" smtClean="0"/>
              <a:t>to</a:t>
            </a:r>
            <a:r>
              <a:rPr lang="nl-BE" dirty="0" smtClean="0"/>
              <a:t> the database – login is </a:t>
            </a:r>
            <a:r>
              <a:rPr lang="nl-BE" dirty="0" err="1" smtClean="0"/>
              <a:t>provided</a:t>
            </a:r>
            <a:endParaRPr lang="nl-BE" dirty="0" smtClean="0"/>
          </a:p>
          <a:p>
            <a:pPr marL="0" indent="0">
              <a:buNone/>
            </a:pPr>
            <a:r>
              <a:rPr lang="nl-BE" dirty="0">
                <a:hlinkClick r:id="rId3"/>
              </a:rPr>
              <a:t>http://www.cse-projects.eu</a:t>
            </a:r>
            <a:r>
              <a:rPr lang="nl-BE" dirty="0" smtClean="0">
                <a:hlinkClick r:id="rId3"/>
              </a:rPr>
              <a:t>/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How?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6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footnote</a:t>
            </a:r>
            <a:endParaRPr lang="nl-BE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4"/>
          <a:srcRect t="7152" b="1344"/>
          <a:stretch/>
        </p:blipFill>
        <p:spPr>
          <a:xfrm>
            <a:off x="899592" y="2382872"/>
            <a:ext cx="6444288" cy="31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C</a:t>
            </a:r>
            <a:r>
              <a:rPr lang="nl-BE" dirty="0" smtClean="0"/>
              <a:t>lick the button </a:t>
            </a:r>
            <a:r>
              <a:rPr lang="nl-BE" dirty="0" err="1" smtClean="0"/>
              <a:t>create</a:t>
            </a:r>
            <a:r>
              <a:rPr lang="nl-BE" dirty="0" smtClean="0"/>
              <a:t> project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How?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7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footnote</a:t>
            </a:r>
            <a:endParaRPr lang="nl-BE" dirty="0"/>
          </a:p>
        </p:txBody>
      </p:sp>
      <p:pic>
        <p:nvPicPr>
          <p:cNvPr id="8" name="Afbeelding 7"/>
          <p:cNvPicPr/>
          <p:nvPr/>
        </p:nvPicPr>
        <p:blipFill>
          <a:blip r:embed="rId3"/>
          <a:stretch>
            <a:fillRect/>
          </a:stretch>
        </p:blipFill>
        <p:spPr>
          <a:xfrm>
            <a:off x="532320" y="2060848"/>
            <a:ext cx="6920000" cy="351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BE" dirty="0" smtClean="0"/>
              <a:t>Enter the </a:t>
            </a:r>
            <a:r>
              <a:rPr lang="nl-BE" dirty="0" err="1" smtClean="0"/>
              <a:t>following</a:t>
            </a:r>
            <a:r>
              <a:rPr lang="nl-BE" dirty="0" smtClean="0"/>
              <a:t> data:</a:t>
            </a:r>
          </a:p>
          <a:p>
            <a:pPr lvl="0"/>
            <a:r>
              <a:rPr lang="en-GB" dirty="0"/>
              <a:t>A title</a:t>
            </a:r>
            <a:endParaRPr lang="nl-BE" dirty="0"/>
          </a:p>
          <a:p>
            <a:pPr lvl="0"/>
            <a:r>
              <a:rPr lang="en-GB" dirty="0"/>
              <a:t>The problem definition</a:t>
            </a:r>
            <a:endParaRPr lang="nl-BE" dirty="0"/>
          </a:p>
          <a:p>
            <a:pPr lvl="0"/>
            <a:r>
              <a:rPr lang="en-GB" dirty="0"/>
              <a:t>The goal definition</a:t>
            </a:r>
            <a:endParaRPr lang="nl-BE" dirty="0"/>
          </a:p>
          <a:p>
            <a:pPr lvl="0"/>
            <a:r>
              <a:rPr lang="en-GB" dirty="0"/>
              <a:t>A description of the context</a:t>
            </a:r>
            <a:endParaRPr lang="nl-BE" dirty="0"/>
          </a:p>
          <a:p>
            <a:pPr lvl="0"/>
            <a:r>
              <a:rPr lang="en-GB" dirty="0"/>
              <a:t>The date when the idea was first created</a:t>
            </a:r>
            <a:endParaRPr lang="nl-BE" dirty="0"/>
          </a:p>
          <a:p>
            <a:pPr lvl="0"/>
            <a:r>
              <a:rPr lang="en-GB" dirty="0"/>
              <a:t>Status - </a:t>
            </a:r>
            <a:r>
              <a:rPr lang="nl-BE" dirty="0">
                <a:solidFill>
                  <a:srgbClr val="FFC000"/>
                </a:solidFill>
              </a:rPr>
              <a:t>Vacant</a:t>
            </a:r>
            <a:r>
              <a:rPr lang="nl-BE" dirty="0"/>
              <a:t> </a:t>
            </a:r>
            <a:r>
              <a:rPr lang="nl-BE" dirty="0" smtClean="0"/>
              <a:t>(</a:t>
            </a:r>
            <a:r>
              <a:rPr lang="nl-BE" dirty="0" err="1" smtClean="0"/>
              <a:t>Other</a:t>
            </a:r>
            <a:r>
              <a:rPr lang="nl-BE" dirty="0" smtClean="0"/>
              <a:t> options: </a:t>
            </a:r>
            <a:r>
              <a:rPr lang="nl-BE" dirty="0" err="1" smtClean="0"/>
              <a:t>Planned</a:t>
            </a:r>
            <a:r>
              <a:rPr lang="nl-BE" dirty="0" smtClean="0"/>
              <a:t> </a:t>
            </a:r>
            <a:r>
              <a:rPr lang="nl-BE" dirty="0"/>
              <a:t>– </a:t>
            </a:r>
            <a:r>
              <a:rPr lang="nl-BE" dirty="0" err="1"/>
              <a:t>Ongoing</a:t>
            </a:r>
            <a:r>
              <a:rPr lang="nl-BE" dirty="0"/>
              <a:t> – </a:t>
            </a:r>
            <a:r>
              <a:rPr lang="nl-BE" dirty="0" err="1" smtClean="0"/>
              <a:t>Finished</a:t>
            </a:r>
            <a:r>
              <a:rPr lang="nl-BE" dirty="0" smtClean="0"/>
              <a:t>)</a:t>
            </a:r>
            <a:endParaRPr lang="nl-BE" dirty="0"/>
          </a:p>
          <a:p>
            <a:pPr lvl="0"/>
            <a:r>
              <a:rPr lang="nl-BE" dirty="0"/>
              <a:t>The Country of </a:t>
            </a:r>
            <a:r>
              <a:rPr lang="nl-BE" dirty="0" err="1"/>
              <a:t>Origin</a:t>
            </a:r>
            <a:endParaRPr lang="nl-BE" dirty="0"/>
          </a:p>
          <a:p>
            <a:pPr lvl="0"/>
            <a:r>
              <a:rPr lang="en-GB" dirty="0"/>
              <a:t>The type of Project promotor  (options: business/non profit organisation/research group/umbrella organisation)</a:t>
            </a:r>
            <a:endParaRPr lang="nl-BE" dirty="0"/>
          </a:p>
          <a:p>
            <a:pPr lvl="0"/>
            <a:r>
              <a:rPr lang="en-GB" dirty="0"/>
              <a:t>The engineering discipline that would have the ‘ideal’ background to solve this problem</a:t>
            </a:r>
            <a:endParaRPr lang="nl-BE" dirty="0"/>
          </a:p>
          <a:p>
            <a:pPr lvl="0"/>
            <a:r>
              <a:rPr lang="en-GB" dirty="0"/>
              <a:t>Minimally two keywords that refer to one of the two CSE frames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How?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8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footnote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23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A </a:t>
            </a:r>
            <a:r>
              <a:rPr lang="nl-BE" dirty="0" smtClean="0"/>
              <a:t>student </a:t>
            </a:r>
            <a:r>
              <a:rPr lang="nl-BE" dirty="0" err="1" smtClean="0"/>
              <a:t>chooses</a:t>
            </a:r>
            <a:r>
              <a:rPr lang="nl-BE" dirty="0" smtClean="0"/>
              <a:t> </a:t>
            </a:r>
            <a:r>
              <a:rPr lang="nl-BE" dirty="0" err="1" smtClean="0"/>
              <a:t>one</a:t>
            </a:r>
            <a:r>
              <a:rPr lang="nl-BE" dirty="0" smtClean="0"/>
              <a:t> of the </a:t>
            </a:r>
            <a:r>
              <a:rPr lang="nl-BE" dirty="0" err="1" smtClean="0"/>
              <a:t>projects</a:t>
            </a:r>
            <a:endParaRPr lang="nl-BE" dirty="0" smtClean="0"/>
          </a:p>
          <a:p>
            <a:pPr lvl="0"/>
            <a:r>
              <a:rPr lang="nl-BE" dirty="0" err="1" smtClean="0"/>
              <a:t>You</a:t>
            </a:r>
            <a:r>
              <a:rPr lang="nl-BE" dirty="0" smtClean="0"/>
              <a:t> (as administrator) change the </a:t>
            </a:r>
            <a:r>
              <a:rPr lang="nl-BE" dirty="0" err="1" smtClean="0"/>
              <a:t>statuses</a:t>
            </a:r>
            <a:r>
              <a:rPr lang="nl-BE" dirty="0" smtClean="0"/>
              <a:t> </a:t>
            </a:r>
            <a:r>
              <a:rPr lang="nl-BE" dirty="0" err="1" smtClean="0"/>
              <a:t>into</a:t>
            </a:r>
            <a:r>
              <a:rPr lang="nl-BE" dirty="0" smtClean="0"/>
              <a:t> </a:t>
            </a:r>
            <a:r>
              <a:rPr lang="nl-BE" dirty="0" err="1" smtClean="0"/>
              <a:t>Planned</a:t>
            </a:r>
            <a:r>
              <a:rPr lang="nl-BE" dirty="0" smtClean="0"/>
              <a:t> – </a:t>
            </a:r>
            <a:r>
              <a:rPr lang="nl-BE" dirty="0" err="1" smtClean="0"/>
              <a:t>Ongoing</a:t>
            </a:r>
            <a:r>
              <a:rPr lang="nl-BE" dirty="0" smtClean="0"/>
              <a:t> – </a:t>
            </a:r>
            <a:r>
              <a:rPr lang="nl-BE" dirty="0" err="1" smtClean="0"/>
              <a:t>Finished</a:t>
            </a:r>
            <a:endParaRPr lang="nl-BE" dirty="0" smtClean="0"/>
          </a:p>
          <a:p>
            <a:pPr lvl="0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stimulate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student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the </a:t>
            </a:r>
            <a:r>
              <a:rPr lang="en-GB" u="sng" dirty="0">
                <a:hlinkClick r:id="rId3"/>
              </a:rPr>
              <a:t>Template Design workbook</a:t>
            </a:r>
            <a:endParaRPr lang="nl-BE" dirty="0" smtClean="0"/>
          </a:p>
          <a:p>
            <a:pPr lvl="0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add</a:t>
            </a:r>
            <a:r>
              <a:rPr lang="nl-BE" dirty="0" smtClean="0"/>
              <a:t> the URL </a:t>
            </a:r>
            <a:r>
              <a:rPr lang="nl-BE" dirty="0" err="1" smtClean="0"/>
              <a:t>to</a:t>
            </a:r>
            <a:r>
              <a:rPr lang="nl-BE" dirty="0" smtClean="0"/>
              <a:t> the </a:t>
            </a:r>
            <a:r>
              <a:rPr lang="nl-BE" dirty="0" err="1" smtClean="0"/>
              <a:t>students</a:t>
            </a:r>
            <a:r>
              <a:rPr lang="nl-BE" dirty="0" smtClean="0"/>
              <a:t> porfolio </a:t>
            </a:r>
            <a:r>
              <a:rPr lang="nl-BE" dirty="0" err="1" smtClean="0"/>
              <a:t>to</a:t>
            </a:r>
            <a:r>
              <a:rPr lang="nl-BE" dirty="0" smtClean="0"/>
              <a:t> the </a:t>
            </a:r>
            <a:r>
              <a:rPr lang="nl-BE" dirty="0" err="1" smtClean="0"/>
              <a:t>projects</a:t>
            </a:r>
            <a:r>
              <a:rPr lang="nl-BE" dirty="0" smtClean="0"/>
              <a:t> database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What’s</a:t>
            </a:r>
            <a:r>
              <a:rPr lang="nl-BE" dirty="0" smtClean="0"/>
              <a:t> next?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9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footnote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612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_presentatie">
  <a:themeElements>
    <a:clrScheme name="Lessius">
      <a:dk1>
        <a:srgbClr val="003C72"/>
      </a:dk1>
      <a:lt1>
        <a:srgbClr val="FFFFFF"/>
      </a:lt1>
      <a:dk2>
        <a:srgbClr val="003C72"/>
      </a:dk2>
      <a:lt2>
        <a:srgbClr val="FFFFFF"/>
      </a:lt2>
      <a:accent1>
        <a:srgbClr val="00A9E5"/>
      </a:accent1>
      <a:accent2>
        <a:srgbClr val="67CBEF"/>
      </a:accent2>
      <a:accent3>
        <a:srgbClr val="CCEEFA"/>
      </a:accent3>
      <a:accent4>
        <a:srgbClr val="406D96"/>
      </a:accent4>
      <a:accent5>
        <a:srgbClr val="7F9DB9"/>
      </a:accent5>
      <a:accent6>
        <a:srgbClr val="BECEDD"/>
      </a:accent6>
      <a:hlink>
        <a:srgbClr val="118EFF"/>
      </a:hlink>
      <a:folHlink>
        <a:srgbClr val="7030A0"/>
      </a:folHlink>
    </a:clrScheme>
    <a:fontScheme name="Lessi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TM_presentatie</Template>
  <TotalTime>1792</TotalTime>
  <Words>404</Words>
  <Application>Microsoft Office PowerPoint</Application>
  <PresentationFormat>Diavoorstelling (4:3)</PresentationFormat>
  <Paragraphs>76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Verdana</vt:lpstr>
      <vt:lpstr>TM_presentatie</vt:lpstr>
      <vt:lpstr>Aangepast ontwerp</vt:lpstr>
      <vt:lpstr>  how to create input for the database </vt:lpstr>
      <vt:lpstr>Defining the domain</vt:lpstr>
      <vt:lpstr>Defining the domain</vt:lpstr>
      <vt:lpstr>2 FRAMES</vt:lpstr>
      <vt:lpstr>How often?</vt:lpstr>
      <vt:lpstr>How?</vt:lpstr>
      <vt:lpstr>How?</vt:lpstr>
      <vt:lpstr>How?</vt:lpstr>
      <vt:lpstr>What’s next?</vt:lpstr>
      <vt:lpstr>Only once?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windows7</dc:creator>
  <cp:lastModifiedBy>Vervoort Inge</cp:lastModifiedBy>
  <cp:revision>156</cp:revision>
  <cp:lastPrinted>2014-05-13T16:54:35Z</cp:lastPrinted>
  <dcterms:created xsi:type="dcterms:W3CDTF">2013-12-16T08:43:49Z</dcterms:created>
  <dcterms:modified xsi:type="dcterms:W3CDTF">2015-10-28T17:37:05Z</dcterms:modified>
</cp:coreProperties>
</file>